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446" r:id="rId3"/>
    <p:sldId id="450" r:id="rId4"/>
    <p:sldId id="422" r:id="rId5"/>
    <p:sldId id="447" r:id="rId6"/>
    <p:sldId id="443" r:id="rId7"/>
    <p:sldId id="444" r:id="rId8"/>
    <p:sldId id="445" r:id="rId9"/>
    <p:sldId id="453" r:id="rId10"/>
    <p:sldId id="430" r:id="rId11"/>
    <p:sldId id="448" r:id="rId12"/>
    <p:sldId id="449" r:id="rId13"/>
    <p:sldId id="442" r:id="rId14"/>
    <p:sldId id="457" r:id="rId15"/>
    <p:sldId id="454" r:id="rId16"/>
    <p:sldId id="452" r:id="rId17"/>
    <p:sldId id="273" r:id="rId18"/>
    <p:sldId id="302" r:id="rId19"/>
    <p:sldId id="30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431" autoAdjust="0"/>
  </p:normalViewPr>
  <p:slideViewPr>
    <p:cSldViewPr snapToGrid="0">
      <p:cViewPr>
        <p:scale>
          <a:sx n="46" d="100"/>
          <a:sy n="46" d="100"/>
        </p:scale>
        <p:origin x="1296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C11A-E677-4C95-9581-95023FABA7EF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0500-B42C-4B81-BEDC-ADCDA6734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2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a catastrophic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0500-B42C-4B81-BEDC-ADCDA6734A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9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a catastrophic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0500-B42C-4B81-BEDC-ADCDA6734A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2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0500-B42C-4B81-BEDC-ADCDA6734A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2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4814B-470C-0347-AC26-CE0B86A4A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5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4814B-470C-0347-AC26-CE0B86A4A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5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PCC usually dosed according to weight </a:t>
            </a:r>
          </a:p>
          <a:p>
            <a:r>
              <a:rPr lang="en-GB" dirty="0"/>
              <a:t>Dose cap for beriplex on SPC is 5,000 units whereas octaplex is 3,000 units</a:t>
            </a:r>
          </a:p>
          <a:p>
            <a:r>
              <a:rPr lang="en-GB" dirty="0"/>
              <a:t>Therefore mean beriplex dose significantly higher than that of octaplex.</a:t>
            </a:r>
          </a:p>
          <a:p>
            <a:r>
              <a:rPr lang="en-GB" dirty="0"/>
              <a:t>Allows us to compare patients receiving high versus low dose PCC</a:t>
            </a:r>
          </a:p>
          <a:p>
            <a:r>
              <a:rPr lang="en-GB" dirty="0"/>
              <a:t>Survival difference is not significant suggesting that lower dose is adequate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10500-B42C-4B81-BEDC-ADCDA6734A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1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6B30-C8C9-B46B-3FF0-4DA5377B6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874F4-7998-5071-F747-8E236C195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75E8-1458-C70E-CE49-66405415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A963-BE9B-C545-479A-84F87552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158D3-054B-302F-0A12-9CC32BC3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5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681C-A4E4-CD4F-865D-4EA117F4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76C83-5987-B101-3C36-F7F7D300C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9B6C6-09BB-449C-23C4-A6287922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95432-F6AC-89DE-B286-0F118FC3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63264-1CCB-244E-55CB-632BA2C1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8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7F373-CBEC-0231-54B3-763BFA813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1A978-3B3D-A556-3F09-7189F20F4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5934-6C9D-74DD-C260-9EA31D9A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7D314-2F7C-BBC3-3D0D-1DF2A421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80E11-841F-6356-B49E-F5B78424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1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6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6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5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8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48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2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3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E140-CCE8-7752-30D7-F0AAB695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8E79C-9740-CFE2-9B08-51DC43A2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9AA11-176E-2B46-7158-471F326D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FE9F-F14F-FCA3-7E70-3F9B27E0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FBA73-8C1F-F3E6-3E49-19B945BE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70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33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88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DAC8-B481-A2FA-5ECF-9A16965C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3E409-25B3-3234-A829-E309D9A44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04C69-2174-AFE9-4098-036CDE2E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411D1-DB2E-F6E4-BCD4-F9339E56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F089-3488-0F3A-3E25-E718E13D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7C9A-C686-6425-2DB9-A14730D1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F8716-BE90-66E1-6BE0-12D13234F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D7CD7-6F91-5637-E02C-FCB9204AD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11802-65F1-40C0-98F8-A1B50596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C295E-891E-8010-DEA2-9DA07F57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DCDB5-B56F-1B49-A514-097CEB79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60EA-17EE-7E89-4FEA-EAA1396C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A88CC-5A6F-9490-A8D0-EA951E981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A9909-B934-ECB5-135A-9D85A862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623AE-1979-5C8E-AB6D-471227F88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A7042-E249-F5F5-0A44-5AA15E129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97CD8-61BD-F6D2-B8CD-7C979580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DD0AE-397A-094C-ECF0-63017BF9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A3153-1B68-E405-87FE-8BD7AAD8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9305-E203-18B9-54DB-E92CB38B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BB3F7-9A03-7B9B-FE9A-3C91BA05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46254-CEA3-63FB-921E-9F9E986C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639C7-1EE4-7976-F7AC-11F02493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0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EC522-855E-DFE4-D9F4-AE2D9095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0A6D5-D6C9-EBC2-DE8E-299AE358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51B31-E83D-6342-84B3-B1A30AD0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C03D-5017-6FD9-3A3F-F08A535A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2957-F715-3FB0-40A7-D87B5BD51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06DC-6472-672F-6C02-B8A81E33F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8EB15-964C-883B-1D2F-19B4049C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17E48-2CF4-63A8-9DF1-2C795464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4EFFF-375D-45F2-5C99-938260D8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0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4273-ADB7-532F-4878-50C7C0B3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2DCB9-DAFB-CAEB-3563-D30E26264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695DD-EC7F-F4AD-B1A5-929F6D2FF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2786-4A21-BFEC-3BB9-F16CF7B0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0235B-CB10-9F7B-C0CE-094C9553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887B0-EA1E-42BE-6EAB-39E3AB01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B6A52-CA64-1841-3A8B-925CD273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B7B9C-96E0-C87B-5CE7-64DC31D1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48A55-2B21-C9C5-3026-C071F7073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9D324-8C40-4E3C-A29E-95607190BC1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41159-720B-2612-0BE5-A3D814415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D399-2149-BECF-8B40-B6A039F7B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8A81-932C-4BD4-9E6B-2B2DD8903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E760-5B90-47CB-B8D2-BFC8359D1FF8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1278-E262-42E1-A660-96414F8EC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78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rowd performs perfect Grease-themed flash mob in Belgian train station">
            <a:extLst>
              <a:ext uri="{FF2B5EF4-FFF2-40B4-BE49-F238E27FC236}">
                <a16:creationId xmlns:a16="http://schemas.microsoft.com/office/drawing/2014/main" id="{6A0E52AA-84D8-4059-A78F-17E960777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9" b="25463"/>
          <a:stretch/>
        </p:blipFill>
        <p:spPr bwMode="auto">
          <a:xfrm>
            <a:off x="0" y="0"/>
            <a:ext cx="12192020" cy="293337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C11B31-F386-4DAE-811A-17F7D29431DB}"/>
              </a:ext>
            </a:extLst>
          </p:cNvPr>
          <p:cNvSpPr txBox="1"/>
          <p:nvPr/>
        </p:nvSpPr>
        <p:spPr>
          <a:xfrm>
            <a:off x="-652431" y="6272713"/>
            <a:ext cx="13496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eversal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gents in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atients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ant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coagulated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with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irect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ral anticoagulants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726CD4-9C5E-412A-9D5C-4414B2ECCD8B}"/>
              </a:ext>
            </a:extLst>
          </p:cNvPr>
          <p:cNvSpPr txBox="1"/>
          <p:nvPr/>
        </p:nvSpPr>
        <p:spPr>
          <a:xfrm>
            <a:off x="3747052" y="4365312"/>
            <a:ext cx="4697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RAPIDO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BC20A707-BFF6-4B40-980B-DEC8D6DEC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61" y="3137884"/>
            <a:ext cx="2077278" cy="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5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4262F-4CE2-9FEB-4D7C-21A0002402C3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0670-16CB-24B7-FA8B-12E660181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&gt;200 collaborators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hospitals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 patients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81 (IQR 73-87)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AF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outcome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had major bleeding</a:t>
            </a:r>
          </a:p>
          <a:p>
            <a:pPr lvl="1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EBA679-10D4-91F2-52D0-2460CBC7CB46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388F0-FAE0-57BA-F653-B558EAA8E7D0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315FB-9862-81E5-3A08-914184574E8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3FFB523-3961-AD86-8C11-5D46ABD10FD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RAPIDO: Interim Results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FCE767-E2DC-9A31-2424-41067AE3052F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CF34-2263-CA92-8C2A-C0B834DA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7219DF-66CB-DA71-1AAC-3F037CBE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B5F009-BA5B-40E9-D0B5-3DCA375993E4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6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4262F-4CE2-9FEB-4D7C-21A0002402C3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0670-16CB-24B7-FA8B-12E660181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&gt;200 collaborators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hospitals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 patients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81 (IQR 73-87)</a:t>
            </a:r>
          </a:p>
          <a:p>
            <a:pPr lvl="1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AF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outcome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had major bleeding</a:t>
            </a:r>
          </a:p>
          <a:p>
            <a:pPr lvl="1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EBA679-10D4-91F2-52D0-2460CBC7CB46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388F0-FAE0-57BA-F653-B558EAA8E7D0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315FB-9862-81E5-3A08-914184574E8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3FFB523-3961-AD86-8C11-5D46ABD10FD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RAPIDO: Interim Results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FCE767-E2DC-9A31-2424-41067AE3052F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CF34-2263-CA92-8C2A-C0B834DA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7219DF-66CB-DA71-1AAC-3F037CBE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B5F009-BA5B-40E9-D0B5-3DCA375993E4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6C9B7D8-A2DC-FD7E-2812-DFF62C2A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663" y="2101393"/>
            <a:ext cx="3264301" cy="3718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4F3897-FB2E-34EE-BD34-618FE4AAA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742" y="6073883"/>
            <a:ext cx="892628" cy="8926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ED074F-EA66-8F51-7CDC-D0FC9A18EB75}"/>
              </a:ext>
            </a:extLst>
          </p:cNvPr>
          <p:cNvSpPr txBox="1"/>
          <p:nvPr/>
        </p:nvSpPr>
        <p:spPr>
          <a:xfrm>
            <a:off x="9453002" y="629374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EC34E2-5A9A-010B-E87F-1608106AA288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9ED79F-3179-57FE-0CF4-DEE192498357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003C52-F070-8F23-A486-FCFF37F6764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1AA74E24-9CCC-5FCF-F20C-F0FAE8118388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RAPIDO: Interim Results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201EA5-E9C8-FC0C-8CFA-D573E2D2C2BB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33D3B0-3E5E-A3A1-42B7-27A557054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2" name="Picture 1" descr="Chart, pie chart&#10;&#10;Description automatically generated">
            <a:extLst>
              <a:ext uri="{FF2B5EF4-FFF2-40B4-BE49-F238E27FC236}">
                <a16:creationId xmlns:a16="http://schemas.microsoft.com/office/drawing/2014/main" id="{219EAD12-04F0-CA3F-7EA4-7E69F8A56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5" y="1507983"/>
            <a:ext cx="3066581" cy="4790370"/>
          </a:xfrm>
          <a:prstGeom prst="rect">
            <a:avLst/>
          </a:prstGeom>
        </p:spPr>
      </p:pic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1B995C3A-A3B3-0FEA-E318-FBAAC6D7F6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/>
          <a:stretch/>
        </p:blipFill>
        <p:spPr>
          <a:xfrm>
            <a:off x="4308698" y="2047073"/>
            <a:ext cx="3066580" cy="4526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7F6313-889C-3568-1FA0-B347C76861FE}"/>
              </a:ext>
            </a:extLst>
          </p:cNvPr>
          <p:cNvSpPr txBox="1"/>
          <p:nvPr/>
        </p:nvSpPr>
        <p:spPr>
          <a:xfrm>
            <a:off x="266539" y="1585408"/>
            <a:ext cx="39515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bleeds (n=837)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57979-892D-1D18-DFED-7802181868ED}"/>
              </a:ext>
            </a:extLst>
          </p:cNvPr>
          <p:cNvSpPr txBox="1"/>
          <p:nvPr/>
        </p:nvSpPr>
        <p:spPr>
          <a:xfrm>
            <a:off x="3863306" y="1532842"/>
            <a:ext cx="39515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Intracranial bleeds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9925C-8E9C-959A-FCA5-DB93348F153F}"/>
              </a:ext>
            </a:extLst>
          </p:cNvPr>
          <p:cNvSpPr txBox="1"/>
          <p:nvPr/>
        </p:nvSpPr>
        <p:spPr>
          <a:xfrm>
            <a:off x="7917056" y="1519852"/>
            <a:ext cx="39515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Reversal agent</a:t>
            </a:r>
          </a:p>
        </p:txBody>
      </p:sp>
    </p:spTree>
    <p:extLst>
      <p:ext uri="{BB962C8B-B14F-4D97-AF65-F5344CB8AC3E}">
        <p14:creationId xmlns:p14="http://schemas.microsoft.com/office/powerpoint/2010/main" val="429133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6EC34E2-5A9A-010B-E87F-1608106AA288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9ED79F-3179-57FE-0CF4-DEE192498357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003C52-F070-8F23-A486-FCFF37F6764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1AA74E24-9CCC-5FCF-F20C-F0FAE8118388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RAPIDO: Interim Results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201EA5-E9C8-FC0C-8CFA-D573E2D2C2BB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33D3B0-3E5E-A3A1-42B7-27A557054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04126D7-1BE6-EAE8-9FB3-039BA54200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/>
          <a:stretch/>
        </p:blipFill>
        <p:spPr>
          <a:xfrm>
            <a:off x="6251118" y="2171833"/>
            <a:ext cx="5310679" cy="4130654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49DA697-1A1A-D142-8B4F-CA8408DAE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 r="18702"/>
          <a:stretch/>
        </p:blipFill>
        <p:spPr>
          <a:xfrm>
            <a:off x="810501" y="2297288"/>
            <a:ext cx="5162919" cy="400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DE3AA-E3E7-A5C3-7E66-1641FC9C7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317" y="4158348"/>
            <a:ext cx="2052960" cy="965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A78A03-9B3B-CA21-E2C3-589352C90CB7}"/>
              </a:ext>
            </a:extLst>
          </p:cNvPr>
          <p:cNvSpPr txBox="1"/>
          <p:nvPr/>
        </p:nvSpPr>
        <p:spPr>
          <a:xfrm>
            <a:off x="4698773" y="2919252"/>
            <a:ext cx="68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****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AE886-E729-8810-668F-DB0DFD60F54A}"/>
              </a:ext>
            </a:extLst>
          </p:cNvPr>
          <p:cNvSpPr txBox="1"/>
          <p:nvPr/>
        </p:nvSpPr>
        <p:spPr>
          <a:xfrm>
            <a:off x="1632857" y="1578429"/>
            <a:ext cx="395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FC657-A08C-0F5B-AF97-8A9785CD9FE1}"/>
              </a:ext>
            </a:extLst>
          </p:cNvPr>
          <p:cNvSpPr txBox="1"/>
          <p:nvPr/>
        </p:nvSpPr>
        <p:spPr>
          <a:xfrm>
            <a:off x="7260771" y="1578429"/>
            <a:ext cx="395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Thrombotic events</a:t>
            </a:r>
          </a:p>
        </p:txBody>
      </p:sp>
    </p:spTree>
    <p:extLst>
      <p:ext uri="{BB962C8B-B14F-4D97-AF65-F5344CB8AC3E}">
        <p14:creationId xmlns:p14="http://schemas.microsoft.com/office/powerpoint/2010/main" val="295321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EBA679-10D4-91F2-52D0-2460CBC7CB46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388F0-FAE0-57BA-F653-B558EAA8E7D0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315FB-9862-81E5-3A08-914184574E8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3FFB523-3961-AD86-8C11-5D46ABD10FD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RAPIDO: Interim 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 dosing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FCE767-E2DC-9A31-2424-41067AE3052F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CF34-2263-CA92-8C2A-C0B834DAE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B16FBE-36B7-30E9-A618-7A2964D445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 b="2411"/>
          <a:stretch/>
        </p:blipFill>
        <p:spPr>
          <a:xfrm>
            <a:off x="1317522" y="2643450"/>
            <a:ext cx="3352348" cy="355426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E3E820-BD1A-5FD5-F907-32D1D9DF5B1B}"/>
              </a:ext>
            </a:extLst>
          </p:cNvPr>
          <p:cNvSpPr/>
          <p:nvPr/>
        </p:nvSpPr>
        <p:spPr>
          <a:xfrm>
            <a:off x="15412356" y="32184092"/>
            <a:ext cx="14397205" cy="5333688"/>
          </a:xfrm>
          <a:prstGeom prst="rect">
            <a:avLst/>
          </a:prstGeom>
          <a:solidFill>
            <a:srgbClr val="D3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picture containing laser&#10;&#10;Description automatically generated">
            <a:extLst>
              <a:ext uri="{FF2B5EF4-FFF2-40B4-BE49-F238E27FC236}">
                <a16:creationId xmlns:a16="http://schemas.microsoft.com/office/drawing/2014/main" id="{CC504F69-8A6E-9C22-EAEF-0FD49E4620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20489"/>
          <a:stretch/>
        </p:blipFill>
        <p:spPr>
          <a:xfrm>
            <a:off x="5763564" y="2535655"/>
            <a:ext cx="5110914" cy="405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E7800E-D2DB-4041-969A-E98B97C615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r="21688"/>
          <a:stretch/>
        </p:blipFill>
        <p:spPr>
          <a:xfrm>
            <a:off x="19543717" y="33566220"/>
            <a:ext cx="5462193" cy="39933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33B4DB-B843-15AE-487D-68DB2B269B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8" t="10269" b="67123"/>
          <a:stretch/>
        </p:blipFill>
        <p:spPr>
          <a:xfrm>
            <a:off x="6628143" y="4393220"/>
            <a:ext cx="1506013" cy="10061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0A63A7-F0F7-414A-F0A5-E97465C467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8" t="10269" b="65937"/>
          <a:stretch/>
        </p:blipFill>
        <p:spPr>
          <a:xfrm>
            <a:off x="20935254" y="35375497"/>
            <a:ext cx="1506013" cy="1058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F63F6A-F060-2446-1134-8E18F2604038}"/>
              </a:ext>
            </a:extLst>
          </p:cNvPr>
          <p:cNvSpPr txBox="1"/>
          <p:nvPr/>
        </p:nvSpPr>
        <p:spPr>
          <a:xfrm>
            <a:off x="15424585" y="32188607"/>
            <a:ext cx="1103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Clinical outcomes: PCC (beriplex and octaplex)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356499-B22A-031B-B97B-57A57F3491A3}"/>
              </a:ext>
            </a:extLst>
          </p:cNvPr>
          <p:cNvSpPr txBox="1"/>
          <p:nvPr/>
        </p:nvSpPr>
        <p:spPr>
          <a:xfrm>
            <a:off x="6940533" y="1704909"/>
            <a:ext cx="4694405" cy="47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Survival: all bleeds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8A44A4-8D89-7AE6-DB06-AFA70FFCBF94}"/>
              </a:ext>
            </a:extLst>
          </p:cNvPr>
          <p:cNvSpPr txBox="1"/>
          <p:nvPr/>
        </p:nvSpPr>
        <p:spPr>
          <a:xfrm>
            <a:off x="20185500" y="33170099"/>
            <a:ext cx="4694405" cy="47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Death: GI bleeds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C69610-D111-3E21-0E11-881E9D2A4EAC}"/>
              </a:ext>
            </a:extLst>
          </p:cNvPr>
          <p:cNvSpPr txBox="1"/>
          <p:nvPr/>
        </p:nvSpPr>
        <p:spPr>
          <a:xfrm>
            <a:off x="9701102" y="3239945"/>
            <a:ext cx="521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E26D8-807D-4CE1-DBD9-6FAE346ADB07}"/>
              </a:ext>
            </a:extLst>
          </p:cNvPr>
          <p:cNvSpPr txBox="1"/>
          <p:nvPr/>
        </p:nvSpPr>
        <p:spPr>
          <a:xfrm>
            <a:off x="24053104" y="34219186"/>
            <a:ext cx="521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30E209-E3D4-0A47-9DD9-879782D4C0DC}"/>
              </a:ext>
            </a:extLst>
          </p:cNvPr>
          <p:cNvSpPr txBox="1"/>
          <p:nvPr/>
        </p:nvSpPr>
        <p:spPr>
          <a:xfrm>
            <a:off x="20129500" y="32657737"/>
            <a:ext cx="845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(B)</a:t>
            </a:r>
            <a:endParaRPr lang="en-GB" sz="2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34AD93-108E-4061-C747-19597A08C86C}"/>
              </a:ext>
            </a:extLst>
          </p:cNvPr>
          <p:cNvSpPr txBox="1"/>
          <p:nvPr/>
        </p:nvSpPr>
        <p:spPr>
          <a:xfrm>
            <a:off x="646493" y="1725901"/>
            <a:ext cx="469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PCC dose</a:t>
            </a:r>
          </a:p>
        </p:txBody>
      </p:sp>
    </p:spTree>
    <p:extLst>
      <p:ext uri="{BB962C8B-B14F-4D97-AF65-F5344CB8AC3E}">
        <p14:creationId xmlns:p14="http://schemas.microsoft.com/office/powerpoint/2010/main" val="376299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4262F-4CE2-9FEB-4D7C-21A0002402C3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0670-16CB-24B7-FA8B-12E660181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if your centre is signed-up</a:t>
            </a:r>
          </a:p>
          <a:p>
            <a:pPr marL="800100" lvl="2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richard.buka@nhs.net</a:t>
            </a:r>
          </a:p>
          <a:p>
            <a:pPr marL="342900" lvl="1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signed-up, liaise with lead for first data collection window</a:t>
            </a:r>
          </a:p>
          <a:p>
            <a:pPr marL="342900" lvl="1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signed-up:</a:t>
            </a:r>
          </a:p>
          <a:p>
            <a:pPr marL="800100" lvl="2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audit with the trust (www.haemstar.org/rapido for copy and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pastable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materials)</a:t>
            </a:r>
          </a:p>
          <a:p>
            <a:pPr marL="800100" lvl="2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a list of patients from pharmacy and/or blood bank</a:t>
            </a:r>
          </a:p>
          <a:p>
            <a:pPr marL="800100" lvl="2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a team together</a:t>
            </a:r>
          </a:p>
          <a:p>
            <a:pPr marL="800100" lvl="2" indent="-342900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centre sign-up form: https://bistc.redcap.bham.ac.uk/surveys/?s=YTAELP7CHE </a:t>
            </a:r>
          </a:p>
          <a:p>
            <a:pPr marL="342900" lvl="1" indent="-342900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EBA679-10D4-91F2-52D0-2460CBC7CB46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388F0-FAE0-57BA-F653-B558EAA8E7D0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315FB-9862-81E5-3A08-914184574E8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3FFB523-3961-AD86-8C11-5D46ABD10FD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do now?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FCE767-E2DC-9A31-2424-41067AE3052F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CF34-2263-CA92-8C2A-C0B834DA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7219DF-66CB-DA71-1AAC-3F037CBE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B5F009-BA5B-40E9-D0B5-3DCA375993E4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9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0ABA-1FEC-4104-A805-82D71F29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4BAA-4669-4346-8F8C-D179E928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Split across three ‘forms’</a:t>
            </a:r>
          </a:p>
          <a:p>
            <a:pPr marL="457200" lvl="1" indent="0">
              <a:buNone/>
            </a:pPr>
            <a:endParaRPr lang="en-GB" dirty="0">
              <a:latin typeface="Georgia" panose="02040502050405020303" pitchFamily="18" charset="0"/>
            </a:endParaRPr>
          </a:p>
          <a:p>
            <a:pPr marL="538163" lvl="1"/>
            <a:r>
              <a:rPr lang="en-GB" dirty="0">
                <a:latin typeface="Georgia" panose="02040502050405020303" pitchFamily="18" charset="0"/>
              </a:rPr>
              <a:t>Patient and medical history</a:t>
            </a:r>
          </a:p>
          <a:p>
            <a:pPr marL="538163" lvl="1"/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Bleeding episode</a:t>
            </a:r>
          </a:p>
          <a:p>
            <a:pPr marL="538163" lvl="1"/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Outcomes and follow-up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BE85841-1EAE-4B28-85E6-E286E996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96" y="111116"/>
            <a:ext cx="1902358" cy="782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7E5E3A-E9A1-4FF3-9DC5-83097C87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286" y="3579039"/>
            <a:ext cx="4460514" cy="2401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C2C21-662C-499A-ACE9-96687F74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34" y="2153284"/>
            <a:ext cx="4460514" cy="312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80D390-BB97-4006-AE69-4FA5AE031862}"/>
              </a:ext>
            </a:extLst>
          </p:cNvPr>
          <p:cNvSpPr/>
          <p:nvPr/>
        </p:nvSpPr>
        <p:spPr>
          <a:xfrm>
            <a:off x="5524500" y="1027906"/>
            <a:ext cx="6153150" cy="5149057"/>
          </a:xfrm>
          <a:prstGeom prst="rect">
            <a:avLst/>
          </a:prstGeom>
          <a:solidFill>
            <a:srgbClr val="000000">
              <a:alpha val="7294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27E7B-0D3F-485F-9E24-4879BB65A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782" y="1412461"/>
            <a:ext cx="4460514" cy="3143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70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0ABA-1FEC-4104-A805-82D71F29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4BAA-4669-4346-8F8C-D179E928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Split across three ‘forms’</a:t>
            </a:r>
          </a:p>
          <a:p>
            <a:pPr marL="457200" lvl="1" indent="0">
              <a:buNone/>
            </a:pPr>
            <a:endParaRPr lang="en-GB" dirty="0">
              <a:latin typeface="Georgia" panose="02040502050405020303" pitchFamily="18" charset="0"/>
            </a:endParaRPr>
          </a:p>
          <a:p>
            <a:pPr marL="538163" lvl="1"/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Patient and medical history</a:t>
            </a:r>
          </a:p>
          <a:p>
            <a:pPr marL="538163" lvl="1"/>
            <a:r>
              <a:rPr lang="en-GB" dirty="0">
                <a:latin typeface="Georgia" panose="02040502050405020303" pitchFamily="18" charset="0"/>
              </a:rPr>
              <a:t>Bleeding episode</a:t>
            </a:r>
          </a:p>
          <a:p>
            <a:pPr marL="538163" lvl="1"/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Outcomes and follow-up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BE85841-1EAE-4B28-85E6-E286E996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96" y="111116"/>
            <a:ext cx="1902358" cy="782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7E5E3A-E9A1-4FF3-9DC5-83097C87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286" y="3579039"/>
            <a:ext cx="4460514" cy="2401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27E7B-0D3F-485F-9E24-4879BB65A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782" y="1412461"/>
            <a:ext cx="4460514" cy="3143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8A26B-79CF-4E7A-82E7-11E1C87D1AFF}"/>
              </a:ext>
            </a:extLst>
          </p:cNvPr>
          <p:cNvSpPr/>
          <p:nvPr/>
        </p:nvSpPr>
        <p:spPr>
          <a:xfrm>
            <a:off x="5524500" y="1027906"/>
            <a:ext cx="6153150" cy="5149057"/>
          </a:xfrm>
          <a:prstGeom prst="rect">
            <a:avLst/>
          </a:prstGeom>
          <a:solidFill>
            <a:srgbClr val="000000">
              <a:alpha val="7294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C2C21-662C-499A-ACE9-96687F741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34" y="2153284"/>
            <a:ext cx="4460514" cy="312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80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0ABA-1FEC-4104-A805-82D71F29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34BAA-4669-4346-8F8C-D179E9284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Split across three ‘forms’</a:t>
            </a:r>
          </a:p>
          <a:p>
            <a:pPr marL="457200" lvl="1" indent="0">
              <a:buNone/>
            </a:pPr>
            <a:endParaRPr lang="en-GB" dirty="0">
              <a:latin typeface="Georgia" panose="02040502050405020303" pitchFamily="18" charset="0"/>
            </a:endParaRPr>
          </a:p>
          <a:p>
            <a:pPr marL="538163" lvl="1"/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Patient and medical history</a:t>
            </a:r>
          </a:p>
          <a:p>
            <a:pPr marL="538163" lvl="1"/>
            <a:r>
              <a:rPr lang="en-GB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</a:rPr>
              <a:t>Bleeding episode</a:t>
            </a:r>
          </a:p>
          <a:p>
            <a:pPr marL="538163" lvl="1"/>
            <a:r>
              <a:rPr lang="en-GB" dirty="0">
                <a:latin typeface="Georgia" panose="02040502050405020303" pitchFamily="18" charset="0"/>
              </a:rPr>
              <a:t>Outcomes and follow-up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BE85841-1EAE-4B28-85E6-E286E996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96" y="111116"/>
            <a:ext cx="1902358" cy="782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27E7B-0D3F-485F-9E24-4879BB65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782" y="1412461"/>
            <a:ext cx="4460514" cy="3143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C2C21-662C-499A-ACE9-96687F74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34" y="2153284"/>
            <a:ext cx="4460514" cy="3129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3894B0-713E-4DB6-A194-910C1AACFADE}"/>
              </a:ext>
            </a:extLst>
          </p:cNvPr>
          <p:cNvSpPr/>
          <p:nvPr/>
        </p:nvSpPr>
        <p:spPr>
          <a:xfrm>
            <a:off x="5524500" y="1027906"/>
            <a:ext cx="5610225" cy="4417633"/>
          </a:xfrm>
          <a:prstGeom prst="rect">
            <a:avLst/>
          </a:prstGeom>
          <a:solidFill>
            <a:srgbClr val="000000">
              <a:alpha val="72941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7E5E3A-E9A1-4FF3-9DC5-83097C87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286" y="3579039"/>
            <a:ext cx="4460514" cy="2401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8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120E-DB5A-4F02-9F71-D6A51D7A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905"/>
            <a:ext cx="10515600" cy="403088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Georgia" panose="02040502050405020303" pitchFamily="18" charset="0"/>
                <a:cs typeface="Arial" panose="020B0604020202020204" pitchFamily="34" charset="0"/>
              </a:rPr>
              <a:t>Questions</a:t>
            </a:r>
            <a:br>
              <a:rPr lang="en-GB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en-GB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en-GB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richard.buka@nhs.net</a:t>
            </a:r>
            <a:b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MDS-c-BiCOPS@adf.bham.ac.uk</a:t>
            </a:r>
            <a:b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        @HaemSTAR_UK</a:t>
            </a:r>
            <a:b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  <a:t>www.haemstar.org/RAPIDO</a:t>
            </a:r>
            <a:br>
              <a:rPr lang="en-GB" sz="3200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en-GB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11B7ACCE-D6D8-4057-9F15-F1D6525B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96" y="111116"/>
            <a:ext cx="1902358" cy="78299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E7C088-EFD4-4A8D-943B-6EA355B83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47" y="4000870"/>
            <a:ext cx="1056188" cy="10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057BC8-02C0-05CB-4A0F-5B355073138D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3237FC-BF20-A281-4B72-921F5E150E7F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D5F03-F05D-740F-4ADF-19D8B95C6658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62A68-4BE2-7E38-386B-973123E3C643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3AE5793-3A7D-32F1-A4FA-8B25A28243B5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get involved?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1E1174-0007-FA4A-31DF-A218FC86D453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A3B7C-18A0-44CF-B6F4-9478B8350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8AC4D-B358-B028-CBB5-1735507D25B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Being part of something bigger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Answering important clinical questions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Citable collaborator status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9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057BC8-02C0-05CB-4A0F-5B355073138D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3237FC-BF20-A281-4B72-921F5E150E7F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D5F03-F05D-740F-4ADF-19D8B95C6658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62A68-4BE2-7E38-386B-973123E3C643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3AE5793-3A7D-32F1-A4FA-8B25A28243B5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DOAC-related bleeding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1E1174-0007-FA4A-31DF-A218FC86D453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FA3B7C-18A0-44CF-B6F4-9478B8350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10" name="Picture 2" descr="Intracerebral hemorrhage | Radiology Reference Article | Radiopaedia.org">
            <a:extLst>
              <a:ext uri="{FF2B5EF4-FFF2-40B4-BE49-F238E27FC236}">
                <a16:creationId xmlns:a16="http://schemas.microsoft.com/office/drawing/2014/main" id="{3719EA2D-E8A8-A3ED-9BB2-414D1006E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4587"/>
          <a:stretch/>
        </p:blipFill>
        <p:spPr bwMode="auto">
          <a:xfrm>
            <a:off x="1159420" y="1549539"/>
            <a:ext cx="4306310" cy="511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CC6140-6240-FF4D-C396-68B58CAF8C22}"/>
              </a:ext>
            </a:extLst>
          </p:cNvPr>
          <p:cNvSpPr txBox="1">
            <a:spLocks/>
          </p:cNvSpPr>
          <p:nvPr/>
        </p:nvSpPr>
        <p:spPr>
          <a:xfrm>
            <a:off x="5787024" y="1825625"/>
            <a:ext cx="55667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1-2% risk per year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 30-40%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6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998C-8AED-FEAF-864C-1C62D406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7521-ECF7-3424-199D-AB711013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642"/>
            <a:ext cx="105156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03DDC-496C-3164-C8BA-749C34F57821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6C12C8-7756-273A-8592-3A74DAA01D56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FF5544-1795-1B47-FD72-18C81E214D68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E01B67-D63D-BB07-2194-E9AED9241932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58C3C65A-ED4F-66D0-3FA0-2606BBC52E48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Reversal agents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2587D0-45CB-1BF9-F771-3DD6A0028DA8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F5C3EF-4728-2F9F-A4D0-F9FCB0777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9721FE-32BF-FA22-4895-A2113743EF8E}"/>
              </a:ext>
            </a:extLst>
          </p:cNvPr>
          <p:cNvSpPr txBox="1">
            <a:spLocks/>
          </p:cNvSpPr>
          <p:nvPr/>
        </p:nvSpPr>
        <p:spPr>
          <a:xfrm>
            <a:off x="990600" y="21870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Andexanet alfa - Alchetron, The Free Social Encyclopedia">
            <a:extLst>
              <a:ext uri="{FF2B5EF4-FFF2-40B4-BE49-F238E27FC236}">
                <a16:creationId xmlns:a16="http://schemas.microsoft.com/office/drawing/2014/main" id="{A3EF0517-EB6C-AD78-0E5F-03E07CD83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 r="13532" b="15020"/>
          <a:stretch/>
        </p:blipFill>
        <p:spPr bwMode="auto">
          <a:xfrm>
            <a:off x="710089" y="2905399"/>
            <a:ext cx="3901600" cy="253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AC9B16-EEC2-5154-A564-7E1BB7598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65" y="2152482"/>
            <a:ext cx="3440346" cy="3488899"/>
          </a:xfrm>
          <a:prstGeom prst="rect">
            <a:avLst/>
          </a:prstGeom>
        </p:spPr>
      </p:pic>
      <p:pic>
        <p:nvPicPr>
          <p:cNvPr id="15" name="Picture 14" descr="A picture containing bottle, beverage&#10;&#10;Description automatically generated">
            <a:extLst>
              <a:ext uri="{FF2B5EF4-FFF2-40B4-BE49-F238E27FC236}">
                <a16:creationId xmlns:a16="http://schemas.microsoft.com/office/drawing/2014/main" id="{376DF524-E08A-B403-A08E-C8177C025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16" y="2801292"/>
            <a:ext cx="1410021" cy="264220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EA6460C-FEFA-FE39-4475-1661EACF0940}"/>
              </a:ext>
            </a:extLst>
          </p:cNvPr>
          <p:cNvSpPr txBox="1">
            <a:spLocks/>
          </p:cNvSpPr>
          <p:nvPr/>
        </p:nvSpPr>
        <p:spPr>
          <a:xfrm>
            <a:off x="1008465" y="5918801"/>
            <a:ext cx="3106456" cy="412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Andexanet alfa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860EF5-A8E5-1E61-0120-F6F6AA26C2F5}"/>
              </a:ext>
            </a:extLst>
          </p:cNvPr>
          <p:cNvSpPr txBox="1">
            <a:spLocks/>
          </p:cNvSpPr>
          <p:nvPr/>
        </p:nvSpPr>
        <p:spPr>
          <a:xfrm>
            <a:off x="4773398" y="5918801"/>
            <a:ext cx="3106456" cy="412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0A4561-005B-EBAB-1745-C22DE4C56316}"/>
              </a:ext>
            </a:extLst>
          </p:cNvPr>
          <p:cNvSpPr txBox="1">
            <a:spLocks/>
          </p:cNvSpPr>
          <p:nvPr/>
        </p:nvSpPr>
        <p:spPr>
          <a:xfrm>
            <a:off x="8323544" y="5925317"/>
            <a:ext cx="3106456" cy="412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Idarucizumab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3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F05BA8-69B7-48A9-81C9-BFC43D00CCCF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127B9-56F7-A5B9-B3EC-693625D0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464572-3D54-B2E3-C8AD-C9A7D8A8571C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CDEF3B-4A15-30A3-505B-112BCD9E65DD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D9B20B-3D23-45DF-DF82-3F3816467A47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72F7A8-9C63-5EFB-AEC8-AC268D965270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D136D0B5-44DE-446A-3C1A-219334BB7DC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452A3D-D229-103A-1E25-93BAE8A9BEA3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1ED31A-2611-E3DA-FE41-455AE0D3B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FBCE6-0EE4-D7A7-50B1-D9E7823553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outcome (audit standards)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Reversal agents should be used for severe or life-threatening bleeding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outcomes (hypothesis generation)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Death within 90 days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Thrombosis within 90 days</a:t>
            </a:r>
          </a:p>
        </p:txBody>
      </p:sp>
    </p:spTree>
    <p:extLst>
      <p:ext uri="{BB962C8B-B14F-4D97-AF65-F5344CB8AC3E}">
        <p14:creationId xmlns:p14="http://schemas.microsoft.com/office/powerpoint/2010/main" val="33824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253EF6-2683-E8F9-F3C8-4BC9E2AC7DB9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127B9-56F7-A5B9-B3EC-693625D0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464572-3D54-B2E3-C8AD-C9A7D8A8571C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CDEF3B-4A15-30A3-505B-112BCD9E65DD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D9B20B-3D23-45DF-DF82-3F3816467A47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72F7A8-9C63-5EFB-AEC8-AC268D965270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D136D0B5-44DE-446A-3C1A-219334BB7DC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452A3D-D229-103A-1E25-93BAE8A9BEA3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1ED31A-2611-E3DA-FE41-455AE0D3B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FBCE6-0EE4-D7A7-50B1-D9E7823553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outcome (audit standards)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Reversal agents should be used for severe or life-threatening bleeding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outcomes (hypothesis generation)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Death within 90 days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Thrombosis within 90 days</a:t>
            </a:r>
          </a:p>
        </p:txBody>
      </p:sp>
    </p:spTree>
    <p:extLst>
      <p:ext uri="{BB962C8B-B14F-4D97-AF65-F5344CB8AC3E}">
        <p14:creationId xmlns:p14="http://schemas.microsoft.com/office/powerpoint/2010/main" val="313986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0DBF4-37B6-4926-0F94-99DF4A1F34C0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127B9-56F7-A5B9-B3EC-693625D0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464572-3D54-B2E3-C8AD-C9A7D8A8571C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CDEF3B-4A15-30A3-505B-112BCD9E65DD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D9B20B-3D23-45DF-DF82-3F3816467A47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72F7A8-9C63-5EFB-AEC8-AC268D965270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D136D0B5-44DE-446A-3C1A-219334BB7DC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452A3D-D229-103A-1E25-93BAE8A9BEA3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1ED31A-2611-E3DA-FE41-455AE0D3B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0FBCE6-0EE4-D7A7-50B1-D9E7823553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 criteria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adult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Reversal agent for DOAC-associated bleeding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October 2020 to 30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June 2023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1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4262F-4CE2-9FEB-4D7C-21A0002402C3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593DA9-8B05-F880-E964-11CB7886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8717" y="1532229"/>
            <a:ext cx="4685241" cy="4351338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EBA679-10D4-91F2-52D0-2460CBC7CB46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388F0-FAE0-57BA-F653-B558EAA8E7D0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315FB-9862-81E5-3A08-914184574E8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3FFB523-3961-AD86-8C11-5D46ABD10FD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RAPIDO: Interim Results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FCE767-E2DC-9A31-2424-41067AE3052F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CF34-2263-CA92-8C2A-C0B834DAE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7219DF-66CB-DA71-1AAC-3F037CBE4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B5F009-BA5B-40E9-D0B5-3DCA375993E4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-up of a poster&#10;&#10;Description automatically generated">
            <a:extLst>
              <a:ext uri="{FF2B5EF4-FFF2-40B4-BE49-F238E27FC236}">
                <a16:creationId xmlns:a16="http://schemas.microsoft.com/office/drawing/2014/main" id="{5CF94C14-A843-9F9A-E7F3-2EAFCBB27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74" y="-23242"/>
            <a:ext cx="4889326" cy="69152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68F8A2-5A28-BF3C-2F16-093CC9BB0974}"/>
              </a:ext>
            </a:extLst>
          </p:cNvPr>
          <p:cNvSpPr/>
          <p:nvPr/>
        </p:nvSpPr>
        <p:spPr>
          <a:xfrm>
            <a:off x="1308717" y="1511534"/>
            <a:ext cx="4685241" cy="43720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0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4262F-4CE2-9FEB-4D7C-21A0002402C3}"/>
              </a:ext>
            </a:extLst>
          </p:cNvPr>
          <p:cNvSpPr/>
          <p:nvPr/>
        </p:nvSpPr>
        <p:spPr>
          <a:xfrm>
            <a:off x="1" y="544749"/>
            <a:ext cx="12164676" cy="63132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0670-16CB-24B7-FA8B-12E660181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&gt;200 collaborators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hospitals</a:t>
            </a: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 patients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81 (IQR 73-87)</a:t>
            </a:r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AF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outcome</a:t>
            </a:r>
          </a:p>
          <a:p>
            <a:pPr lvl="1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had major bleeding</a:t>
            </a:r>
          </a:p>
          <a:p>
            <a:pPr lvl="1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EBA679-10D4-91F2-52D0-2460CBC7CB46}"/>
              </a:ext>
            </a:extLst>
          </p:cNvPr>
          <p:cNvGrpSpPr/>
          <p:nvPr/>
        </p:nvGrpSpPr>
        <p:grpSpPr>
          <a:xfrm>
            <a:off x="1" y="-1943"/>
            <a:ext cx="12191999" cy="1353643"/>
            <a:chOff x="0" y="-22005"/>
            <a:chExt cx="9144000" cy="1104900"/>
          </a:xfrm>
          <a:solidFill>
            <a:srgbClr val="B80E2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1388F0-FAE0-57BA-F653-B558EAA8E7D0}"/>
                </a:ext>
              </a:extLst>
            </p:cNvPr>
            <p:cNvSpPr/>
            <p:nvPr/>
          </p:nvSpPr>
          <p:spPr>
            <a:xfrm>
              <a:off x="0" y="-22005"/>
              <a:ext cx="914400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9315FB-9862-81E5-3A08-914184574E88}"/>
                </a:ext>
              </a:extLst>
            </p:cNvPr>
            <p:cNvSpPr/>
            <p:nvPr/>
          </p:nvSpPr>
          <p:spPr>
            <a:xfrm>
              <a:off x="607875" y="-3138"/>
              <a:ext cx="7928251" cy="6113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3FFB523-3961-AD86-8C11-5D46ABD10FD3}"/>
              </a:ext>
            </a:extLst>
          </p:cNvPr>
          <p:cNvSpPr txBox="1">
            <a:spLocks/>
          </p:cNvSpPr>
          <p:nvPr/>
        </p:nvSpPr>
        <p:spPr>
          <a:xfrm>
            <a:off x="233289" y="5441"/>
            <a:ext cx="8673169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RAPIDO: Interim Results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FCE767-E2DC-9A31-2424-41067AE3052F}"/>
              </a:ext>
            </a:extLst>
          </p:cNvPr>
          <p:cNvSpPr/>
          <p:nvPr/>
        </p:nvSpPr>
        <p:spPr>
          <a:xfrm>
            <a:off x="10885252" y="19124"/>
            <a:ext cx="1279424" cy="1302449"/>
          </a:xfrm>
          <a:prstGeom prst="ellipse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CF34-2263-CA92-8C2A-C0B834DA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42"/>
          <a:stretch/>
        </p:blipFill>
        <p:spPr>
          <a:xfrm>
            <a:off x="10958085" y="1861"/>
            <a:ext cx="1067107" cy="1325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7219DF-66CB-DA71-1AAC-3F037CBE4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42" y="6043403"/>
            <a:ext cx="892628" cy="8926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B5F009-BA5B-40E9-D0B5-3DCA375993E4}"/>
              </a:ext>
            </a:extLst>
          </p:cNvPr>
          <p:cNvSpPr txBox="1"/>
          <p:nvPr/>
        </p:nvSpPr>
        <p:spPr>
          <a:xfrm>
            <a:off x="9453002" y="6263261"/>
            <a:ext cx="27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HaemSTAR_UK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6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Widescreen</PresentationFormat>
  <Paragraphs>130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Helvetica Neue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collection</vt:lpstr>
      <vt:lpstr>Data collection</vt:lpstr>
      <vt:lpstr>Data collection</vt:lpstr>
      <vt:lpstr>Questions   richard.buka@nhs.net MDS-c-BiCOPS@adf.bham.ac.uk          @HaemSTAR_UK  www.haemstar.org/RAPIDO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Buka (Cardiovascular Sciences)</dc:creator>
  <cp:lastModifiedBy>Richard Buka (Cardiovascular Sciences)</cp:lastModifiedBy>
  <cp:revision>1</cp:revision>
  <dcterms:created xsi:type="dcterms:W3CDTF">2023-08-08T10:19:13Z</dcterms:created>
  <dcterms:modified xsi:type="dcterms:W3CDTF">2023-08-08T14:53:17Z</dcterms:modified>
</cp:coreProperties>
</file>